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</p:sldMasterIdLst>
  <p:notesMasterIdLst>
    <p:notesMasterId r:id="rId45"/>
  </p:notesMasterIdLst>
  <p:handoutMasterIdLst>
    <p:handoutMasterId r:id="rId46"/>
  </p:handoutMasterIdLst>
  <p:sldIdLst>
    <p:sldId id="256" r:id="rId6"/>
    <p:sldId id="864" r:id="rId7"/>
    <p:sldId id="892" r:id="rId8"/>
    <p:sldId id="893" r:id="rId9"/>
    <p:sldId id="858" r:id="rId10"/>
    <p:sldId id="859" r:id="rId11"/>
    <p:sldId id="894" r:id="rId12"/>
    <p:sldId id="889" r:id="rId13"/>
    <p:sldId id="891" r:id="rId14"/>
    <p:sldId id="887" r:id="rId15"/>
    <p:sldId id="888" r:id="rId16"/>
    <p:sldId id="895" r:id="rId17"/>
    <p:sldId id="856" r:id="rId18"/>
    <p:sldId id="861" r:id="rId19"/>
    <p:sldId id="862" r:id="rId20"/>
    <p:sldId id="863" r:id="rId21"/>
    <p:sldId id="865" r:id="rId22"/>
    <p:sldId id="866" r:id="rId23"/>
    <p:sldId id="867" r:id="rId24"/>
    <p:sldId id="868" r:id="rId25"/>
    <p:sldId id="869" r:id="rId26"/>
    <p:sldId id="870" r:id="rId27"/>
    <p:sldId id="896" r:id="rId28"/>
    <p:sldId id="872" r:id="rId29"/>
    <p:sldId id="873" r:id="rId30"/>
    <p:sldId id="874" r:id="rId31"/>
    <p:sldId id="875" r:id="rId32"/>
    <p:sldId id="876" r:id="rId33"/>
    <p:sldId id="877" r:id="rId34"/>
    <p:sldId id="878" r:id="rId35"/>
    <p:sldId id="879" r:id="rId36"/>
    <p:sldId id="880" r:id="rId37"/>
    <p:sldId id="881" r:id="rId38"/>
    <p:sldId id="885" r:id="rId39"/>
    <p:sldId id="884" r:id="rId40"/>
    <p:sldId id="897" r:id="rId41"/>
    <p:sldId id="883" r:id="rId42"/>
    <p:sldId id="886" r:id="rId43"/>
    <p:sldId id="60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64"/>
            <p14:sldId id="892"/>
            <p14:sldId id="893"/>
            <p14:sldId id="858"/>
            <p14:sldId id="859"/>
            <p14:sldId id="894"/>
            <p14:sldId id="889"/>
            <p14:sldId id="891"/>
            <p14:sldId id="887"/>
            <p14:sldId id="888"/>
            <p14:sldId id="895"/>
            <p14:sldId id="856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96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5"/>
            <p14:sldId id="884"/>
            <p14:sldId id="897"/>
            <p14:sldId id="883"/>
            <p14:sldId id="886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72" d="100"/>
          <a:sy n="72" d="100"/>
        </p:scale>
        <p:origin x="3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0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8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1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873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14/07/2021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09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36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14/07/2021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20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6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8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98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7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14/07/2021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14/07/2021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2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14/07/2021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B5BE848-28F5-4039-AAB4-231FBFFD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397758"/>
            <a:ext cx="11704343" cy="606248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at training points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021830-909E-417D-B89A-6944316CA77C}"/>
                  </a:ext>
                </a:extLst>
              </p:cNvPr>
              <p:cNvSpPr txBox="1"/>
              <p:nvPr/>
            </p:nvSpPr>
            <p:spPr>
              <a:xfrm>
                <a:off x="7669690" y="1981659"/>
                <a:ext cx="2814838" cy="3477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From the N=11620 points available, we are only using </a:t>
                </a:r>
                <a:r>
                  <a:rPr lang="en-US" sz="2000" dirty="0" err="1"/>
                  <a:t>N_train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2000" dirty="0"/>
                  <a:t> 400 points for training the models.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We choose the training points randomly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≈400</m:t>
                    </m:r>
                  </m:oMath>
                </a14:m>
                <a:r>
                  <a:rPr lang="en-GB" sz="2000" dirty="0"/>
                  <a:t> green points) from the training region (N=11620)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021830-909E-417D-B89A-6944316CA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690" y="1981659"/>
                <a:ext cx="2814838" cy="3477875"/>
              </a:xfrm>
              <a:prstGeom prst="rect">
                <a:avLst/>
              </a:prstGeom>
              <a:blipFill>
                <a:blip r:embed="rId3"/>
                <a:stretch>
                  <a:fillRect l="-1940" t="-698" r="-1724" b="-19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476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B5BE848-28F5-4039-AAB4-231FBFFD7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397758"/>
            <a:ext cx="11704343" cy="606248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at training points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669690" y="1981659"/>
            <a:ext cx="2814838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/>
              <a:t>Each time we run an experiment (generate a video), a new set of training data is obtained.</a:t>
            </a:r>
          </a:p>
          <a:p>
            <a:endParaRPr lang="en-GB" sz="2000" dirty="0"/>
          </a:p>
          <a:p>
            <a:r>
              <a:rPr lang="en-GB" sz="2000" dirty="0"/>
              <a:t>This is why sometimes we see that the GP have identified 10 relevant, for one video, and 9 relevant inputs, for another video.</a:t>
            </a:r>
          </a:p>
        </p:txBody>
      </p:sp>
    </p:spTree>
    <p:extLst>
      <p:ext uri="{BB962C8B-B14F-4D97-AF65-F5344CB8AC3E}">
        <p14:creationId xmlns:p14="http://schemas.microsoft.com/office/powerpoint/2010/main" val="312201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MK4 and ISRA-5D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List of inputs used in all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Updated plots: Regression using the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data: Fault scanner data and Tag data PCA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Front wall temperature signals that we are averaging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Shannon Entropy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0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50742"/>
            <a:ext cx="181391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Plot indicating fault density predictions made using ISRA scanner. The video will be uploaded to SharePoint `ISRA training’</a:t>
            </a:r>
            <a:endParaRPr lang="en-GB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15" y="905256"/>
            <a:ext cx="7135706" cy="493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 txBox="1">
            <a:spLocks/>
          </p:cNvSpPr>
          <p:nvPr/>
        </p:nvSpPr>
        <p:spPr>
          <a:xfrm>
            <a:off x="9061882" y="4583388"/>
            <a:ext cx="2816440" cy="468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Y-axis limits changed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58451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26358"/>
            <a:ext cx="181391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Plot indicating GP highest relevant inputs (first 4). </a:t>
            </a:r>
          </a:p>
          <a:p>
            <a:r>
              <a:rPr lang="en-US" sz="1600" dirty="0"/>
              <a:t>The video will be uploaded to SharePoint `ISRA training relevant input set1 (GP)’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44" y="858304"/>
            <a:ext cx="6978206" cy="4906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850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26358"/>
            <a:ext cx="181391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Plot indicating GP highest relevant inputs (second 5). The video </a:t>
            </a:r>
          </a:p>
          <a:p>
            <a:r>
              <a:rPr lang="en-US" sz="1600" dirty="0"/>
              <a:t>will be uploaded to SharePoint `ISRA training relevant input set2 (GP)’</a:t>
            </a:r>
            <a:endParaRPr lang="en-GB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75" y="783909"/>
            <a:ext cx="6983158" cy="5026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693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26358"/>
            <a:ext cx="181391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Plot indicating LR highest relevant inputs.</a:t>
            </a:r>
          </a:p>
          <a:p>
            <a:r>
              <a:rPr lang="en-US" sz="1600" dirty="0"/>
              <a:t>The video will be uploaded to SharePoint `ISRA training relevant input set (LR)’</a:t>
            </a:r>
            <a:endParaRPr lang="en-GB" sz="1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53" y="852297"/>
            <a:ext cx="6933628" cy="485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69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9B4E46-B205-4E52-B4F4-B872FD479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1" t="1991" r="19685" b="7315"/>
          <a:stretch/>
        </p:blipFill>
        <p:spPr>
          <a:xfrm>
            <a:off x="1383970" y="879601"/>
            <a:ext cx="7113854" cy="54292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Data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50742"/>
            <a:ext cx="181391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Plot indicating fault density predictions made using MK4 scanner. The video will be uploaded to SharePoint `MK4 training’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2589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9EA15-141C-4ABE-BA3A-C468142B5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2" t="1991" r="12549" b="7315"/>
          <a:stretch/>
        </p:blipFill>
        <p:spPr>
          <a:xfrm>
            <a:off x="2181410" y="994298"/>
            <a:ext cx="7829180" cy="5166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26358"/>
            <a:ext cx="181391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Plot indicating GP highest relevant inputs (first 4). </a:t>
            </a:r>
          </a:p>
          <a:p>
            <a:r>
              <a:rPr lang="en-US" sz="1600" dirty="0"/>
              <a:t>The video will be uploaded to SharePoint `MK4 training relevant input set1 (GP)’</a:t>
            </a:r>
            <a:endParaRPr lang="en-GB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Data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275614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D250C-FF01-4456-9C3E-1C938EC71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6" t="1991" r="13131" b="7315"/>
          <a:stretch/>
        </p:blipFill>
        <p:spPr>
          <a:xfrm>
            <a:off x="2411767" y="988767"/>
            <a:ext cx="7368466" cy="4951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26358"/>
            <a:ext cx="181391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Plot indicating GP highest relevant inputs (second 5). The video </a:t>
            </a:r>
          </a:p>
          <a:p>
            <a:r>
              <a:rPr lang="en-US" sz="1600" dirty="0"/>
              <a:t>will be uploaded to SharePoint `MK4 training relevant input set2 (GP)’</a:t>
            </a:r>
            <a:endParaRPr lang="en-GB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Data</a:t>
            </a:r>
            <a:endParaRPr lang="en-GB" sz="3400" dirty="0"/>
          </a:p>
        </p:txBody>
      </p:sp>
    </p:spTree>
    <p:extLst>
      <p:ext uri="{BB962C8B-B14F-4D97-AF65-F5344CB8AC3E}">
        <p14:creationId xmlns:p14="http://schemas.microsoft.com/office/powerpoint/2010/main" val="105974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MK4 and ISRA-5D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List of inputs used in all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Updated plots: Regression using the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data: Fault scanner data and Tag data PCA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Front wall temperature signals that we are averaging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Shannon Entropy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201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845CA1BE-F3F6-4B05-883D-DA8E2BDE60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9862"/>
                <a:ext cx="10515600" cy="35396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400" b="1" dirty="0">
                    <a:solidFill>
                      <a:srgbClr val="B18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Linear Regression plot: Inputs x </a:t>
                </a:r>
                <a14:m>
                  <m:oMath xmlns:m="http://schemas.openxmlformats.org/officeDocument/2006/math">
                    <m:r>
                      <a:rPr lang="en-GB" sz="3400" b="1" i="1" smtClean="0">
                        <a:solidFill>
                          <a:srgbClr val="B18A38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endParaRPr lang="en-GB" sz="3400" b="1" dirty="0"/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845CA1BE-F3F6-4B05-883D-DA8E2BDE6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9862"/>
                <a:ext cx="10515600" cy="353965"/>
              </a:xfrm>
              <a:blipFill>
                <a:blip r:embed="rId2"/>
                <a:stretch>
                  <a:fillRect l="-1449" t="-62069" b="-741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6FD0A7-25C2-401E-BE55-C3AE4973A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5" t="1991" r="13560" b="7315"/>
          <a:stretch/>
        </p:blipFill>
        <p:spPr>
          <a:xfrm>
            <a:off x="2527176" y="1046605"/>
            <a:ext cx="7025197" cy="496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048906" y="1826358"/>
            <a:ext cx="181391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Plot indicating LR highest relevant inputs.</a:t>
            </a:r>
          </a:p>
          <a:p>
            <a:r>
              <a:rPr lang="en-US" sz="1600" dirty="0"/>
              <a:t>The video will be uploaded to SharePoint `MK4 training relevant input set (LR)’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651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845CA1BE-F3F6-4B05-883D-DA8E2BDE60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9862"/>
                <a:ext cx="10515600" cy="35396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400" b="1" dirty="0">
                    <a:solidFill>
                      <a:srgbClr val="B18A3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Linear Regression plot: Inputs x </a:t>
                </a:r>
                <a14:m>
                  <m:oMath xmlns:m="http://schemas.openxmlformats.org/officeDocument/2006/math">
                    <m:r>
                      <a:rPr lang="en-GB" sz="3400" b="1" i="1" smtClean="0">
                        <a:solidFill>
                          <a:srgbClr val="B18A38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𝜽</m:t>
                    </m:r>
                  </m:oMath>
                </a14:m>
                <a:endParaRPr lang="en-GB" sz="3400" b="1" dirty="0"/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845CA1BE-F3F6-4B05-883D-DA8E2BDE60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9862"/>
                <a:ext cx="10515600" cy="353965"/>
              </a:xfrm>
              <a:blipFill>
                <a:blip r:embed="rId2"/>
                <a:stretch>
                  <a:fillRect l="-1449" t="-62069" b="-741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6FD0A7-25C2-401E-BE55-C3AE4973A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5" t="1991" r="13560" b="7315"/>
          <a:stretch/>
        </p:blipFill>
        <p:spPr>
          <a:xfrm>
            <a:off x="1128203" y="1045036"/>
            <a:ext cx="7025197" cy="49601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762210-DF84-4DD1-AFD7-3A44DCA6046A}"/>
              </a:ext>
            </a:extLst>
          </p:cNvPr>
          <p:cNvSpPr txBox="1"/>
          <p:nvPr/>
        </p:nvSpPr>
        <p:spPr>
          <a:xfrm>
            <a:off x="8610600" y="1509204"/>
            <a:ext cx="2894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currently using all the combined inputs. They have not been eliminated accordingly to the correlation analysis.</a:t>
            </a:r>
          </a:p>
          <a:p>
            <a:endParaRPr lang="en-US" dirty="0"/>
          </a:p>
          <a:p>
            <a:r>
              <a:rPr lang="en-US" dirty="0"/>
              <a:t>The GP can identify the correlated inputs and automatically choose one. </a:t>
            </a:r>
          </a:p>
          <a:p>
            <a:endParaRPr lang="en-US" dirty="0"/>
          </a:p>
          <a:p>
            <a:r>
              <a:rPr lang="en-US" dirty="0"/>
              <a:t>The LR model doesn't have this feature.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349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Videos uploaded to the sharepoint</a:t>
            </a:r>
            <a:endParaRPr lang="en-GB" sz="3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762210-DF84-4DD1-AFD7-3A44DCA6046A}"/>
              </a:ext>
            </a:extLst>
          </p:cNvPr>
          <p:cNvSpPr txBox="1"/>
          <p:nvPr/>
        </p:nvSpPr>
        <p:spPr>
          <a:xfrm>
            <a:off x="1162233" y="1313895"/>
            <a:ext cx="78308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MK4: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MK4 training.mp4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MK4 training Relevant input set 1 (GP).mp4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MK4 training Relevant input set 2 (GP).mp4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MK4 training Relevant input set  (LR).mp4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GB" dirty="0"/>
              <a:t>ISRA-5D: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ISRA training.mp4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ISRA</a:t>
            </a:r>
            <a:r>
              <a:rPr lang="en-US" dirty="0"/>
              <a:t> training Relevant input set 1 (GP).mp4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ISRA</a:t>
            </a:r>
            <a:r>
              <a:rPr lang="en-US" dirty="0"/>
              <a:t> training Relevant input set 2 (GP).mp4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ISRA</a:t>
            </a:r>
            <a:r>
              <a:rPr lang="en-US" dirty="0"/>
              <a:t> training Relevant input set  (LR).mp4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15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MK4 and ISRA-5D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List of inputs used in all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Updated plots: Regression using the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data: Fault scanner data and Tag data PCA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Front wall temperature signals that we are averaging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Shannon Entropy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44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MK4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5A517-ABD4-4E59-A56C-1AA289C82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t="11216" r="9459" b="2811"/>
          <a:stretch/>
        </p:blipFill>
        <p:spPr>
          <a:xfrm>
            <a:off x="2078854" y="985421"/>
            <a:ext cx="8034291" cy="5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84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MK4</a:t>
            </a:r>
            <a:endParaRPr lang="en-GB" sz="34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41CF5E2-DA3B-4BC6-BC35-EA31C277B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1011" r="9395" b="7424"/>
          <a:stretch/>
        </p:blipFill>
        <p:spPr>
          <a:xfrm>
            <a:off x="1231036" y="1260629"/>
            <a:ext cx="9729927" cy="4944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5FAA21-D80E-4E19-9517-8EBEF9FD62F5}"/>
              </a:ext>
            </a:extLst>
          </p:cNvPr>
          <p:cNvSpPr txBox="1"/>
          <p:nvPr/>
        </p:nvSpPr>
        <p:spPr>
          <a:xfrm>
            <a:off x="8336132" y="612559"/>
            <a:ext cx="23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Zoomed in view</a:t>
            </a:r>
          </a:p>
        </p:txBody>
      </p:sp>
    </p:spTree>
    <p:extLst>
      <p:ext uri="{BB962C8B-B14F-4D97-AF65-F5344CB8AC3E}">
        <p14:creationId xmlns:p14="http://schemas.microsoft.com/office/powerpoint/2010/main" val="3553295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ISRA-5D</a:t>
            </a:r>
            <a:endParaRPr lang="en-GB" sz="3400"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9EDCB4B-0E40-4B9E-BE54-3CD8A16D9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2" t="11452" r="9623" b="8155"/>
          <a:stretch/>
        </p:blipFill>
        <p:spPr>
          <a:xfrm>
            <a:off x="1306496" y="1016672"/>
            <a:ext cx="9579007" cy="48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62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CF5E2-DA3B-4BC6-BC35-EA31C277B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" t="11336" r="9733" b="7283"/>
          <a:stretch/>
        </p:blipFill>
        <p:spPr>
          <a:xfrm>
            <a:off x="1331947" y="981891"/>
            <a:ext cx="9528105" cy="489653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ISRA-5D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FAA21-D80E-4E19-9517-8EBEF9FD62F5}"/>
              </a:ext>
            </a:extLst>
          </p:cNvPr>
          <p:cNvSpPr txBox="1"/>
          <p:nvPr/>
        </p:nvSpPr>
        <p:spPr>
          <a:xfrm>
            <a:off x="8336132" y="612559"/>
            <a:ext cx="23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Zoomed in view</a:t>
            </a:r>
          </a:p>
        </p:txBody>
      </p:sp>
    </p:spTree>
    <p:extLst>
      <p:ext uri="{BB962C8B-B14F-4D97-AF65-F5344CB8AC3E}">
        <p14:creationId xmlns:p14="http://schemas.microsoft.com/office/powerpoint/2010/main" val="1114553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PCA tag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AEBC4-A9F2-4316-A94F-2C063D3C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0" t="11130" r="9433" b="4348"/>
          <a:stretch/>
        </p:blipFill>
        <p:spPr>
          <a:xfrm>
            <a:off x="1402801" y="984311"/>
            <a:ext cx="9386397" cy="48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57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PCA tag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AEBC4-A9F2-4316-A94F-2C063D3C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t="11462" r="9622" b="4289"/>
          <a:stretch/>
        </p:blipFill>
        <p:spPr>
          <a:xfrm>
            <a:off x="1426345" y="991746"/>
            <a:ext cx="9339309" cy="48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0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2479567" y="1376991"/>
            <a:ext cx="1039641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strip locations </a:t>
            </a:r>
          </a:p>
          <a:p>
            <a:pPr algn="ctr"/>
            <a:r>
              <a:rPr lang="en-GB" sz="1400" dirty="0"/>
              <a:t>(total faults &gt; 2.5 and entropy &gt;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658368" y="206544"/>
            <a:ext cx="9333047" cy="56938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3100" b="1" dirty="0">
                <a:solidFill>
                  <a:srgbClr val="B18A3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Processing Pipeline (MK4)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07A1C602-E37C-437B-BB77-CC87E8585892}"/>
              </a:ext>
            </a:extLst>
          </p:cNvPr>
          <p:cNvSpPr/>
          <p:nvPr/>
        </p:nvSpPr>
        <p:spPr>
          <a:xfrm>
            <a:off x="1892822" y="1557330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B02D182-3ABB-42D3-8530-045153720B29}"/>
              </a:ext>
            </a:extLst>
          </p:cNvPr>
          <p:cNvSpPr txBox="1"/>
          <p:nvPr/>
        </p:nvSpPr>
        <p:spPr>
          <a:xfrm>
            <a:off x="839356" y="1370213"/>
            <a:ext cx="1036320" cy="1169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raw data between specified time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F68E43-74AD-4E08-B142-8F1CADB76A22}"/>
              </a:ext>
            </a:extLst>
          </p:cNvPr>
          <p:cNvSpPr txBox="1"/>
          <p:nvPr/>
        </p:nvSpPr>
        <p:spPr>
          <a:xfrm>
            <a:off x="9991415" y="1387387"/>
            <a:ext cx="10871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24" name="Arrow: Right 116">
            <a:extLst>
              <a:ext uri="{FF2B5EF4-FFF2-40B4-BE49-F238E27FC236}">
                <a16:creationId xmlns:a16="http://schemas.microsoft.com/office/drawing/2014/main" id="{5FEF465E-2212-436E-85EF-DC67676194DA}"/>
              </a:ext>
            </a:extLst>
          </p:cNvPr>
          <p:cNvSpPr/>
          <p:nvPr/>
        </p:nvSpPr>
        <p:spPr>
          <a:xfrm>
            <a:off x="11078535" y="1507606"/>
            <a:ext cx="655952" cy="14576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3546993" y="1299794"/>
            <a:ext cx="6423250" cy="1916196"/>
            <a:chOff x="1458352" y="3521766"/>
            <a:chExt cx="6423250" cy="1916196"/>
          </a:xfrm>
        </p:grpSpPr>
        <p:sp>
          <p:nvSpPr>
            <p:cNvPr id="25" name="Arrow: Right 119">
              <a:extLst>
                <a:ext uri="{FF2B5EF4-FFF2-40B4-BE49-F238E27FC236}">
                  <a16:creationId xmlns:a16="http://schemas.microsoft.com/office/drawing/2014/main" id="{EFFB69B3-A5E7-43F6-906B-D911A4D5A217}"/>
                </a:ext>
              </a:extLst>
            </p:cNvPr>
            <p:cNvSpPr/>
            <p:nvPr/>
          </p:nvSpPr>
          <p:spPr>
            <a:xfrm>
              <a:off x="1458352" y="3767415"/>
              <a:ext cx="482600" cy="164654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1EDC40-D84D-4013-8F92-B8FE8D729A9B}"/>
                </a:ext>
              </a:extLst>
            </p:cNvPr>
            <p:cNvSpPr txBox="1"/>
            <p:nvPr/>
          </p:nvSpPr>
          <p:spPr>
            <a:xfrm>
              <a:off x="1971712" y="3586441"/>
              <a:ext cx="10363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Remove spikes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D1908B-21D3-4F8A-8394-00DE34A560F8}"/>
                </a:ext>
              </a:extLst>
            </p:cNvPr>
            <p:cNvSpPr txBox="1"/>
            <p:nvPr/>
          </p:nvSpPr>
          <p:spPr>
            <a:xfrm>
              <a:off x="2326042" y="4208944"/>
              <a:ext cx="56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1</a:t>
              </a:r>
            </a:p>
          </p:txBody>
        </p:sp>
        <p:sp>
          <p:nvSpPr>
            <p:cNvPr id="28" name="Arrow: Bent-Up 122">
              <a:extLst>
                <a:ext uri="{FF2B5EF4-FFF2-40B4-BE49-F238E27FC236}">
                  <a16:creationId xmlns:a16="http://schemas.microsoft.com/office/drawing/2014/main" id="{F87AE12E-8243-43F9-81BA-255CFBB7C184}"/>
                </a:ext>
              </a:extLst>
            </p:cNvPr>
            <p:cNvSpPr/>
            <p:nvPr/>
          </p:nvSpPr>
          <p:spPr>
            <a:xfrm rot="5400000">
              <a:off x="2214282" y="4314787"/>
              <a:ext cx="657860" cy="276860"/>
            </a:xfrm>
            <a:prstGeom prst="bent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F4EF93-0F1D-408F-B125-F069E995EA9B}"/>
                </a:ext>
              </a:extLst>
            </p:cNvPr>
            <p:cNvSpPr txBox="1"/>
            <p:nvPr/>
          </p:nvSpPr>
          <p:spPr>
            <a:xfrm>
              <a:off x="2724188" y="4483855"/>
              <a:ext cx="10363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High pass filter</a:t>
              </a:r>
            </a:p>
          </p:txBody>
        </p:sp>
        <p:sp>
          <p:nvSpPr>
            <p:cNvPr id="30" name="Arrow: Right 124">
              <a:extLst>
                <a:ext uri="{FF2B5EF4-FFF2-40B4-BE49-F238E27FC236}">
                  <a16:creationId xmlns:a16="http://schemas.microsoft.com/office/drawing/2014/main" id="{558D7FE3-2773-47F4-9826-F43EB45C6879}"/>
                </a:ext>
              </a:extLst>
            </p:cNvPr>
            <p:cNvSpPr/>
            <p:nvPr/>
          </p:nvSpPr>
          <p:spPr>
            <a:xfrm>
              <a:off x="3767492" y="4688001"/>
              <a:ext cx="483871" cy="140413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2FF5948-B337-4ABA-AEC2-48AE7D606385}"/>
                    </a:ext>
                  </a:extLst>
                </p:cNvPr>
                <p:cNvSpPr txBox="1"/>
                <p:nvPr/>
              </p:nvSpPr>
              <p:spPr>
                <a:xfrm>
                  <a:off x="4265967" y="4483855"/>
                  <a:ext cx="1137920" cy="95410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dirty="0"/>
                    <a:t>Outlier definition</a:t>
                  </a:r>
                </a:p>
                <a:p>
                  <a:pPr algn="ctr"/>
                  <a:r>
                    <a:rPr lang="en-GB" sz="1400" dirty="0"/>
                    <a:t>Faut density &gt; 1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E2FF5948-B337-4ABA-AEC2-48AE7D60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967" y="4483855"/>
                  <a:ext cx="1137920" cy="95410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1563" b="-3086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9E955A3-AE03-4E35-A143-0379F4BC3CF4}"/>
                </a:ext>
              </a:extLst>
            </p:cNvPr>
            <p:cNvSpPr/>
            <p:nvPr/>
          </p:nvSpPr>
          <p:spPr>
            <a:xfrm>
              <a:off x="7099086" y="3714609"/>
              <a:ext cx="297180" cy="2971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127">
              <a:extLst>
                <a:ext uri="{FF2B5EF4-FFF2-40B4-BE49-F238E27FC236}">
                  <a16:creationId xmlns:a16="http://schemas.microsoft.com/office/drawing/2014/main" id="{C8933D4E-BB1D-41AD-AF49-0047CE14D7AE}"/>
                </a:ext>
              </a:extLst>
            </p:cNvPr>
            <p:cNvSpPr/>
            <p:nvPr/>
          </p:nvSpPr>
          <p:spPr>
            <a:xfrm>
              <a:off x="3008032" y="3765723"/>
              <a:ext cx="4081542" cy="183014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rrow: Bent-Up 128">
              <a:extLst>
                <a:ext uri="{FF2B5EF4-FFF2-40B4-BE49-F238E27FC236}">
                  <a16:creationId xmlns:a16="http://schemas.microsoft.com/office/drawing/2014/main" id="{80C99A5A-5505-42FB-8A5E-2113B1B4E373}"/>
                </a:ext>
              </a:extLst>
            </p:cNvPr>
            <p:cNvSpPr/>
            <p:nvPr/>
          </p:nvSpPr>
          <p:spPr>
            <a:xfrm>
              <a:off x="6939040" y="4019085"/>
              <a:ext cx="389279" cy="780721"/>
            </a:xfrm>
            <a:prstGeom prst="bent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45D866-D2CE-40C2-AC27-629D2CFDB74E}"/>
                </a:ext>
              </a:extLst>
            </p:cNvPr>
            <p:cNvSpPr txBox="1"/>
            <p:nvPr/>
          </p:nvSpPr>
          <p:spPr>
            <a:xfrm>
              <a:off x="3017544" y="3521766"/>
              <a:ext cx="56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0</a:t>
              </a:r>
            </a:p>
          </p:txBody>
        </p:sp>
        <p:sp>
          <p:nvSpPr>
            <p:cNvPr id="38" name="Arrow: Right 130">
              <a:extLst>
                <a:ext uri="{FF2B5EF4-FFF2-40B4-BE49-F238E27FC236}">
                  <a16:creationId xmlns:a16="http://schemas.microsoft.com/office/drawing/2014/main" id="{2091EE70-A265-472E-A7B7-BE271BCD16CE}"/>
                </a:ext>
              </a:extLst>
            </p:cNvPr>
            <p:cNvSpPr/>
            <p:nvPr/>
          </p:nvSpPr>
          <p:spPr>
            <a:xfrm>
              <a:off x="7399002" y="3768890"/>
              <a:ext cx="482600" cy="164654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E40330-34E4-48A8-B36F-B7EF3D58DACF}"/>
                </a:ext>
              </a:extLst>
            </p:cNvPr>
            <p:cNvSpPr txBox="1"/>
            <p:nvPr/>
          </p:nvSpPr>
          <p:spPr>
            <a:xfrm>
              <a:off x="5801120" y="4481585"/>
              <a:ext cx="11379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Remove outliers</a:t>
              </a:r>
            </a:p>
          </p:txBody>
        </p:sp>
        <p:sp>
          <p:nvSpPr>
            <p:cNvPr id="49" name="Arrow: Right 133">
              <a:extLst>
                <a:ext uri="{FF2B5EF4-FFF2-40B4-BE49-F238E27FC236}">
                  <a16:creationId xmlns:a16="http://schemas.microsoft.com/office/drawing/2014/main" id="{5A584EDA-1AD5-422B-927D-F01176E93483}"/>
                </a:ext>
              </a:extLst>
            </p:cNvPr>
            <p:cNvSpPr/>
            <p:nvPr/>
          </p:nvSpPr>
          <p:spPr>
            <a:xfrm>
              <a:off x="5428053" y="4653733"/>
              <a:ext cx="339414" cy="15838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EC62FE1-1194-4DC2-AF0E-061E1C95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33" y="3362294"/>
            <a:ext cx="5188180" cy="2843804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3519208" y="2654066"/>
            <a:ext cx="541171" cy="7082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6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PCA tag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AEBC4-A9F2-4316-A94F-2C063D3C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t="11644" r="9339" b="4109"/>
          <a:stretch/>
        </p:blipFill>
        <p:spPr>
          <a:xfrm>
            <a:off x="1474456" y="1036468"/>
            <a:ext cx="9240125" cy="47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04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PCA tag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AEBC4-A9F2-4316-A94F-2C063D3C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" t="11462" r="9810" b="4653"/>
          <a:stretch/>
        </p:blipFill>
        <p:spPr>
          <a:xfrm>
            <a:off x="1417909" y="1003177"/>
            <a:ext cx="9356181" cy="48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PCA tag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AEBC4-A9F2-4316-A94F-2C063D3C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11280" r="9151" b="4471"/>
          <a:stretch/>
        </p:blipFill>
        <p:spPr>
          <a:xfrm>
            <a:off x="1550174" y="1074911"/>
            <a:ext cx="9091652" cy="47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54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PCA tag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AEBC4-A9F2-4316-A94F-2C063D3C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11462" r="9715" b="4108"/>
          <a:stretch/>
        </p:blipFill>
        <p:spPr>
          <a:xfrm>
            <a:off x="1516746" y="1036468"/>
            <a:ext cx="9158508" cy="47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75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training data: September - October 2019</a:t>
            </a:r>
            <a:endParaRPr lang="en-GB" sz="3400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89B8AFA-D792-411F-A555-2263F2518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" t="11451" r="9320" b="4056"/>
          <a:stretch/>
        </p:blipFill>
        <p:spPr>
          <a:xfrm>
            <a:off x="1587623" y="1022585"/>
            <a:ext cx="9016754" cy="481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23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training data: March 2020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AEBC4-A9F2-4316-A94F-2C063D3CC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10807" r="9415" b="3849"/>
          <a:stretch/>
        </p:blipFill>
        <p:spPr>
          <a:xfrm>
            <a:off x="1858745" y="1165194"/>
            <a:ext cx="8474509" cy="45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30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MK4 and ISRA-5D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List of inputs used in all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Updated plots: Regression using the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Test data: Fault scanner data and Tag data PCA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Front wall temperature signals that we are averaging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Shannon Entropy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4252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Wall Temperature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DE0CF-DEB1-4928-94D3-6C0635A62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80" r="25874" b="36958"/>
          <a:stretch/>
        </p:blipFill>
        <p:spPr>
          <a:xfrm>
            <a:off x="420469" y="1793290"/>
            <a:ext cx="11351061" cy="27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54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r>
              <a:rPr lang="en-US" sz="3400" b="1" dirty="0" err="1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actitivies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 predictions on the test data (MK4 and ISRA-5D): From 19/03/21 to 28/05/21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Comparison between the regression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5 most relevant inputs (GP)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Second 5 relevant inputs (GP)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Important inputs identified with the Linear Regression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 an error measure.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640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2479567" y="1376991"/>
            <a:ext cx="1039641" cy="13849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strip locations </a:t>
            </a:r>
          </a:p>
          <a:p>
            <a:pPr algn="ctr"/>
            <a:r>
              <a:rPr lang="en-GB" sz="1400" dirty="0"/>
              <a:t>(total faults &gt; 2.5 and entropy &gt;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658368" y="206544"/>
            <a:ext cx="9333047" cy="56938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3100" b="1" dirty="0">
                <a:solidFill>
                  <a:srgbClr val="B18A3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Processing Pipeline (MK4)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07A1C602-E37C-437B-BB77-CC87E8585892}"/>
              </a:ext>
            </a:extLst>
          </p:cNvPr>
          <p:cNvSpPr/>
          <p:nvPr/>
        </p:nvSpPr>
        <p:spPr>
          <a:xfrm>
            <a:off x="1892822" y="1557330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B02D182-3ABB-42D3-8530-045153720B29}"/>
              </a:ext>
            </a:extLst>
          </p:cNvPr>
          <p:cNvSpPr txBox="1"/>
          <p:nvPr/>
        </p:nvSpPr>
        <p:spPr>
          <a:xfrm>
            <a:off x="839356" y="1370213"/>
            <a:ext cx="1036320" cy="1169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raw data between specified time period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F68E43-74AD-4E08-B142-8F1CADB76A22}"/>
              </a:ext>
            </a:extLst>
          </p:cNvPr>
          <p:cNvSpPr txBox="1"/>
          <p:nvPr/>
        </p:nvSpPr>
        <p:spPr>
          <a:xfrm>
            <a:off x="9991415" y="1387387"/>
            <a:ext cx="10871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24" name="Arrow: Right 116">
            <a:extLst>
              <a:ext uri="{FF2B5EF4-FFF2-40B4-BE49-F238E27FC236}">
                <a16:creationId xmlns:a16="http://schemas.microsoft.com/office/drawing/2014/main" id="{5FEF465E-2212-436E-85EF-DC67676194DA}"/>
              </a:ext>
            </a:extLst>
          </p:cNvPr>
          <p:cNvSpPr/>
          <p:nvPr/>
        </p:nvSpPr>
        <p:spPr>
          <a:xfrm>
            <a:off x="11078535" y="1507606"/>
            <a:ext cx="655952" cy="14576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3546993" y="1299794"/>
            <a:ext cx="6423250" cy="1916196"/>
            <a:chOff x="1458352" y="3521766"/>
            <a:chExt cx="6423250" cy="1916196"/>
          </a:xfrm>
        </p:grpSpPr>
        <p:sp>
          <p:nvSpPr>
            <p:cNvPr id="25" name="Arrow: Right 119">
              <a:extLst>
                <a:ext uri="{FF2B5EF4-FFF2-40B4-BE49-F238E27FC236}">
                  <a16:creationId xmlns:a16="http://schemas.microsoft.com/office/drawing/2014/main" id="{EFFB69B3-A5E7-43F6-906B-D911A4D5A217}"/>
                </a:ext>
              </a:extLst>
            </p:cNvPr>
            <p:cNvSpPr/>
            <p:nvPr/>
          </p:nvSpPr>
          <p:spPr>
            <a:xfrm>
              <a:off x="1458352" y="3767415"/>
              <a:ext cx="482600" cy="164654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1EDC40-D84D-4013-8F92-B8FE8D729A9B}"/>
                </a:ext>
              </a:extLst>
            </p:cNvPr>
            <p:cNvSpPr txBox="1"/>
            <p:nvPr/>
          </p:nvSpPr>
          <p:spPr>
            <a:xfrm>
              <a:off x="1971712" y="3586441"/>
              <a:ext cx="10363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Remove spikes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D1908B-21D3-4F8A-8394-00DE34A560F8}"/>
                </a:ext>
              </a:extLst>
            </p:cNvPr>
            <p:cNvSpPr txBox="1"/>
            <p:nvPr/>
          </p:nvSpPr>
          <p:spPr>
            <a:xfrm>
              <a:off x="2326042" y="4208944"/>
              <a:ext cx="56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1</a:t>
              </a:r>
            </a:p>
          </p:txBody>
        </p:sp>
        <p:sp>
          <p:nvSpPr>
            <p:cNvPr id="28" name="Arrow: Bent-Up 122">
              <a:extLst>
                <a:ext uri="{FF2B5EF4-FFF2-40B4-BE49-F238E27FC236}">
                  <a16:creationId xmlns:a16="http://schemas.microsoft.com/office/drawing/2014/main" id="{F87AE12E-8243-43F9-81BA-255CFBB7C184}"/>
                </a:ext>
              </a:extLst>
            </p:cNvPr>
            <p:cNvSpPr/>
            <p:nvPr/>
          </p:nvSpPr>
          <p:spPr>
            <a:xfrm rot="5400000">
              <a:off x="2214282" y="4314787"/>
              <a:ext cx="657860" cy="276860"/>
            </a:xfrm>
            <a:prstGeom prst="bent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F4EF93-0F1D-408F-B125-F069E995EA9B}"/>
                </a:ext>
              </a:extLst>
            </p:cNvPr>
            <p:cNvSpPr txBox="1"/>
            <p:nvPr/>
          </p:nvSpPr>
          <p:spPr>
            <a:xfrm>
              <a:off x="2724188" y="4483855"/>
              <a:ext cx="10363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High pass filter</a:t>
              </a:r>
            </a:p>
          </p:txBody>
        </p:sp>
        <p:sp>
          <p:nvSpPr>
            <p:cNvPr id="30" name="Arrow: Right 124">
              <a:extLst>
                <a:ext uri="{FF2B5EF4-FFF2-40B4-BE49-F238E27FC236}">
                  <a16:creationId xmlns:a16="http://schemas.microsoft.com/office/drawing/2014/main" id="{558D7FE3-2773-47F4-9826-F43EB45C6879}"/>
                </a:ext>
              </a:extLst>
            </p:cNvPr>
            <p:cNvSpPr/>
            <p:nvPr/>
          </p:nvSpPr>
          <p:spPr>
            <a:xfrm>
              <a:off x="3767492" y="4688001"/>
              <a:ext cx="483871" cy="140413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2FF5948-B337-4ABA-AEC2-48AE7D606385}"/>
                    </a:ext>
                  </a:extLst>
                </p:cNvPr>
                <p:cNvSpPr txBox="1"/>
                <p:nvPr/>
              </p:nvSpPr>
              <p:spPr>
                <a:xfrm>
                  <a:off x="4265967" y="4483855"/>
                  <a:ext cx="1137920" cy="95410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dirty="0"/>
                    <a:t>Outlier definition</a:t>
                  </a:r>
                </a:p>
                <a:p>
                  <a:pPr algn="ctr"/>
                  <a:r>
                    <a:rPr lang="en-GB" sz="1400" dirty="0"/>
                    <a:t>Faut density &gt; 1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endParaRPr lang="en-GB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E2FF5948-B337-4ABA-AEC2-48AE7D6063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967" y="4483855"/>
                  <a:ext cx="1137920" cy="95410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r="-1563" b="-3086"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9E955A3-AE03-4E35-A143-0379F4BC3CF4}"/>
                </a:ext>
              </a:extLst>
            </p:cNvPr>
            <p:cNvSpPr/>
            <p:nvPr/>
          </p:nvSpPr>
          <p:spPr>
            <a:xfrm>
              <a:off x="7099086" y="3714609"/>
              <a:ext cx="297180" cy="2971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rrow: Right 127">
              <a:extLst>
                <a:ext uri="{FF2B5EF4-FFF2-40B4-BE49-F238E27FC236}">
                  <a16:creationId xmlns:a16="http://schemas.microsoft.com/office/drawing/2014/main" id="{C8933D4E-BB1D-41AD-AF49-0047CE14D7AE}"/>
                </a:ext>
              </a:extLst>
            </p:cNvPr>
            <p:cNvSpPr/>
            <p:nvPr/>
          </p:nvSpPr>
          <p:spPr>
            <a:xfrm>
              <a:off x="3008032" y="3765723"/>
              <a:ext cx="4081542" cy="183014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Arrow: Bent-Up 128">
              <a:extLst>
                <a:ext uri="{FF2B5EF4-FFF2-40B4-BE49-F238E27FC236}">
                  <a16:creationId xmlns:a16="http://schemas.microsoft.com/office/drawing/2014/main" id="{80C99A5A-5505-42FB-8A5E-2113B1B4E373}"/>
                </a:ext>
              </a:extLst>
            </p:cNvPr>
            <p:cNvSpPr/>
            <p:nvPr/>
          </p:nvSpPr>
          <p:spPr>
            <a:xfrm>
              <a:off x="6939040" y="4019085"/>
              <a:ext cx="389279" cy="780721"/>
            </a:xfrm>
            <a:prstGeom prst="bentUp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45D866-D2CE-40C2-AC27-629D2CFDB74E}"/>
                </a:ext>
              </a:extLst>
            </p:cNvPr>
            <p:cNvSpPr txBox="1"/>
            <p:nvPr/>
          </p:nvSpPr>
          <p:spPr>
            <a:xfrm>
              <a:off x="3017544" y="3521766"/>
              <a:ext cx="56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0</a:t>
              </a:r>
            </a:p>
          </p:txBody>
        </p:sp>
        <p:sp>
          <p:nvSpPr>
            <p:cNvPr id="38" name="Arrow: Right 130">
              <a:extLst>
                <a:ext uri="{FF2B5EF4-FFF2-40B4-BE49-F238E27FC236}">
                  <a16:creationId xmlns:a16="http://schemas.microsoft.com/office/drawing/2014/main" id="{2091EE70-A265-472E-A7B7-BE271BCD16CE}"/>
                </a:ext>
              </a:extLst>
            </p:cNvPr>
            <p:cNvSpPr/>
            <p:nvPr/>
          </p:nvSpPr>
          <p:spPr>
            <a:xfrm>
              <a:off x="7399002" y="3768890"/>
              <a:ext cx="482600" cy="164654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E40330-34E4-48A8-B36F-B7EF3D58DACF}"/>
                </a:ext>
              </a:extLst>
            </p:cNvPr>
            <p:cNvSpPr txBox="1"/>
            <p:nvPr/>
          </p:nvSpPr>
          <p:spPr>
            <a:xfrm>
              <a:off x="5801120" y="4481585"/>
              <a:ext cx="11379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Remove outliers</a:t>
              </a:r>
            </a:p>
          </p:txBody>
        </p:sp>
        <p:sp>
          <p:nvSpPr>
            <p:cNvPr id="49" name="Arrow: Right 133">
              <a:extLst>
                <a:ext uri="{FF2B5EF4-FFF2-40B4-BE49-F238E27FC236}">
                  <a16:creationId xmlns:a16="http://schemas.microsoft.com/office/drawing/2014/main" id="{5A584EDA-1AD5-422B-927D-F01176E93483}"/>
                </a:ext>
              </a:extLst>
            </p:cNvPr>
            <p:cNvSpPr/>
            <p:nvPr/>
          </p:nvSpPr>
          <p:spPr>
            <a:xfrm>
              <a:off x="5428053" y="4653733"/>
              <a:ext cx="339414" cy="158389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615736" y="4353045"/>
            <a:ext cx="552916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In the application of the Machine Learning regression models (outside of the pre-processing pipeline), we are ignoring the points identified with a stripe when assembling the training dataset.</a:t>
            </a:r>
            <a:endParaRPr lang="en-GB" sz="16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811BAD-0906-40D5-AEF4-4A6732591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8" t="5926" r="51037" b="55185"/>
          <a:stretch/>
        </p:blipFill>
        <p:spPr>
          <a:xfrm>
            <a:off x="7684136" y="3751249"/>
            <a:ext cx="3465647" cy="2527034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B2AFED57-C33C-4F6D-AB61-016A8F2017E4}"/>
              </a:ext>
            </a:extLst>
          </p:cNvPr>
          <p:cNvSpPr/>
          <p:nvPr/>
        </p:nvSpPr>
        <p:spPr>
          <a:xfrm>
            <a:off x="10523870" y="4050000"/>
            <a:ext cx="463114" cy="3327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652B90-E947-4C78-B1CF-FD0C31C99384}"/>
              </a:ext>
            </a:extLst>
          </p:cNvPr>
          <p:cNvSpPr txBox="1"/>
          <p:nvPr/>
        </p:nvSpPr>
        <p:spPr>
          <a:xfrm>
            <a:off x="8934209" y="3265150"/>
            <a:ext cx="391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ignores stripes.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4865D1-5736-41CE-89CF-8E7815C40F06}"/>
              </a:ext>
            </a:extLst>
          </p:cNvPr>
          <p:cNvCxnSpPr/>
          <p:nvPr/>
        </p:nvCxnSpPr>
        <p:spPr>
          <a:xfrm>
            <a:off x="10558512" y="3750439"/>
            <a:ext cx="196915" cy="2358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764654" y="775931"/>
            <a:ext cx="0" cy="503965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1078535" y="4682382"/>
            <a:ext cx="614871" cy="4185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45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58C6AF-A080-4D9F-9C6E-90FAD02A5DFE}"/>
              </a:ext>
            </a:extLst>
          </p:cNvPr>
          <p:cNvSpPr txBox="1"/>
          <p:nvPr/>
        </p:nvSpPr>
        <p:spPr>
          <a:xfrm>
            <a:off x="2479567" y="1450143"/>
            <a:ext cx="2365380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Process fault density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61E5-33D1-4620-AD64-3910131E97FC}"/>
              </a:ext>
            </a:extLst>
          </p:cNvPr>
          <p:cNvSpPr txBox="1"/>
          <p:nvPr/>
        </p:nvSpPr>
        <p:spPr>
          <a:xfrm>
            <a:off x="2603077" y="1877307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F385275E-F66C-48C0-BAF7-F91AFE78B911}"/>
              </a:ext>
            </a:extLst>
          </p:cNvPr>
          <p:cNvSpPr/>
          <p:nvPr/>
        </p:nvSpPr>
        <p:spPr>
          <a:xfrm rot="5400000">
            <a:off x="2438706" y="2028192"/>
            <a:ext cx="770358" cy="305095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9A4B31-1690-4BE3-825A-90DDFCCA317D}"/>
              </a:ext>
            </a:extLst>
          </p:cNvPr>
          <p:cNvSpPr txBox="1"/>
          <p:nvPr/>
        </p:nvSpPr>
        <p:spPr>
          <a:xfrm>
            <a:off x="2983608" y="2267627"/>
            <a:ext cx="2052416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Identify high furnace fault (ff &gt; 5) and low furnace fault  (ff &lt; 0.05) values 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EE019D4-67FC-496D-97A4-97FE44E09B7C}"/>
              </a:ext>
            </a:extLst>
          </p:cNvPr>
          <p:cNvSpPr/>
          <p:nvPr/>
        </p:nvSpPr>
        <p:spPr>
          <a:xfrm>
            <a:off x="5036024" y="2665484"/>
            <a:ext cx="665242" cy="193901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05ED3F-D82C-429A-8C03-424664DE8F4A}"/>
              </a:ext>
            </a:extLst>
          </p:cNvPr>
          <p:cNvSpPr txBox="1"/>
          <p:nvPr/>
        </p:nvSpPr>
        <p:spPr>
          <a:xfrm>
            <a:off x="5701266" y="2168533"/>
            <a:ext cx="1543368" cy="18158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Replace offending module data with the average of remaining modules at identified high fault density values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8812B35-2A3D-4493-BEDB-1D3E7FAAD5C3}"/>
              </a:ext>
            </a:extLst>
          </p:cNvPr>
          <p:cNvSpPr/>
          <p:nvPr/>
        </p:nvSpPr>
        <p:spPr>
          <a:xfrm>
            <a:off x="9480142" y="1498381"/>
            <a:ext cx="297180" cy="2971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E4E03F2-2879-4C35-A707-218C9E7D9A48}"/>
              </a:ext>
            </a:extLst>
          </p:cNvPr>
          <p:cNvSpPr/>
          <p:nvPr/>
        </p:nvSpPr>
        <p:spPr>
          <a:xfrm>
            <a:off x="4844948" y="1521668"/>
            <a:ext cx="4635193" cy="236252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0564DCAA-0C9D-4A19-8E6C-7D21F55CE9EB}"/>
              </a:ext>
            </a:extLst>
          </p:cNvPr>
          <p:cNvSpPr/>
          <p:nvPr/>
        </p:nvSpPr>
        <p:spPr>
          <a:xfrm>
            <a:off x="9337006" y="1802857"/>
            <a:ext cx="372369" cy="971224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089CCE-B469-4FA2-8692-36BE8B3D832C}"/>
              </a:ext>
            </a:extLst>
          </p:cNvPr>
          <p:cNvSpPr txBox="1"/>
          <p:nvPr/>
        </p:nvSpPr>
        <p:spPr>
          <a:xfrm>
            <a:off x="5139926" y="1251832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658368" y="206544"/>
            <a:ext cx="9333047" cy="56938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3100" b="1" dirty="0">
                <a:solidFill>
                  <a:srgbClr val="B18A3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Processing Pipeline (ISRA-5D)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591EA06-FB9E-4860-8AA8-ADBD1C8C8FED}"/>
              </a:ext>
            </a:extLst>
          </p:cNvPr>
          <p:cNvSpPr/>
          <p:nvPr/>
        </p:nvSpPr>
        <p:spPr>
          <a:xfrm>
            <a:off x="7244635" y="2603475"/>
            <a:ext cx="549004" cy="22039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FB9C5A-A50A-4570-833F-A76F3CD9C9A8}"/>
              </a:ext>
            </a:extLst>
          </p:cNvPr>
          <p:cNvSpPr txBox="1"/>
          <p:nvPr/>
        </p:nvSpPr>
        <p:spPr>
          <a:xfrm>
            <a:off x="7793639" y="2288469"/>
            <a:ext cx="1543368" cy="7386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Replace low values with the previous reading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07A1C602-E37C-437B-BB77-CC87E8585892}"/>
              </a:ext>
            </a:extLst>
          </p:cNvPr>
          <p:cNvSpPr/>
          <p:nvPr/>
        </p:nvSpPr>
        <p:spPr>
          <a:xfrm>
            <a:off x="1892822" y="1557330"/>
            <a:ext cx="561340" cy="13716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B02D182-3ABB-42D3-8530-045153720B29}"/>
              </a:ext>
            </a:extLst>
          </p:cNvPr>
          <p:cNvSpPr txBox="1"/>
          <p:nvPr/>
        </p:nvSpPr>
        <p:spPr>
          <a:xfrm>
            <a:off x="839356" y="1370213"/>
            <a:ext cx="1036320" cy="1169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Isolate raw data between specified time period</a:t>
            </a: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174720D0-E755-471D-B8A4-023EF69CE66F}"/>
              </a:ext>
            </a:extLst>
          </p:cNvPr>
          <p:cNvSpPr/>
          <p:nvPr/>
        </p:nvSpPr>
        <p:spPr>
          <a:xfrm>
            <a:off x="9791715" y="1565348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862" y="4203511"/>
            <a:ext cx="53911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>
            <a:stCxn id="41" idx="2"/>
          </p:cNvCxnSpPr>
          <p:nvPr/>
        </p:nvCxnSpPr>
        <p:spPr>
          <a:xfrm>
            <a:off x="4009816" y="3221734"/>
            <a:ext cx="835131" cy="1131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48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6AC2A2-8DC1-45DE-84C8-C4DD84E6E4A5}"/>
              </a:ext>
            </a:extLst>
          </p:cNvPr>
          <p:cNvSpPr txBox="1"/>
          <p:nvPr/>
        </p:nvSpPr>
        <p:spPr>
          <a:xfrm>
            <a:off x="658368" y="206544"/>
            <a:ext cx="9333047" cy="56938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3100" b="1" dirty="0">
                <a:solidFill>
                  <a:srgbClr val="B18A3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Processing Pipeline (ISRA-5D)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F68E43-74AD-4E08-B142-8F1CADB76A22}"/>
              </a:ext>
            </a:extLst>
          </p:cNvPr>
          <p:cNvSpPr txBox="1"/>
          <p:nvPr/>
        </p:nvSpPr>
        <p:spPr>
          <a:xfrm>
            <a:off x="7911140" y="1537422"/>
            <a:ext cx="10871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Low pass filter</a:t>
            </a:r>
          </a:p>
        </p:txBody>
      </p:sp>
      <p:sp>
        <p:nvSpPr>
          <p:cNvPr id="38" name="Arrow: Right 116">
            <a:extLst>
              <a:ext uri="{FF2B5EF4-FFF2-40B4-BE49-F238E27FC236}">
                <a16:creationId xmlns:a16="http://schemas.microsoft.com/office/drawing/2014/main" id="{5FEF465E-2212-436E-85EF-DC67676194DA}"/>
              </a:ext>
            </a:extLst>
          </p:cNvPr>
          <p:cNvSpPr/>
          <p:nvPr/>
        </p:nvSpPr>
        <p:spPr>
          <a:xfrm>
            <a:off x="9007772" y="1679671"/>
            <a:ext cx="655952" cy="14576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119">
            <a:extLst>
              <a:ext uri="{FF2B5EF4-FFF2-40B4-BE49-F238E27FC236}">
                <a16:creationId xmlns:a16="http://schemas.microsoft.com/office/drawing/2014/main" id="{EFFB69B3-A5E7-43F6-906B-D911A4D5A217}"/>
              </a:ext>
            </a:extLst>
          </p:cNvPr>
          <p:cNvSpPr/>
          <p:nvPr/>
        </p:nvSpPr>
        <p:spPr>
          <a:xfrm>
            <a:off x="1448047" y="1709663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1EDC40-D84D-4013-8F92-B8FE8D729A9B}"/>
              </a:ext>
            </a:extLst>
          </p:cNvPr>
          <p:cNvSpPr txBox="1"/>
          <p:nvPr/>
        </p:nvSpPr>
        <p:spPr>
          <a:xfrm>
            <a:off x="1961407" y="1528689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spikes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D1908B-21D3-4F8A-8394-00DE34A560F8}"/>
              </a:ext>
            </a:extLst>
          </p:cNvPr>
          <p:cNvSpPr txBox="1"/>
          <p:nvPr/>
        </p:nvSpPr>
        <p:spPr>
          <a:xfrm>
            <a:off x="2315737" y="2151192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</a:t>
            </a:r>
          </a:p>
        </p:txBody>
      </p:sp>
      <p:sp>
        <p:nvSpPr>
          <p:cNvPr id="42" name="Arrow: Bent-Up 122">
            <a:extLst>
              <a:ext uri="{FF2B5EF4-FFF2-40B4-BE49-F238E27FC236}">
                <a16:creationId xmlns:a16="http://schemas.microsoft.com/office/drawing/2014/main" id="{F87AE12E-8243-43F9-81BA-255CFBB7C184}"/>
              </a:ext>
            </a:extLst>
          </p:cNvPr>
          <p:cNvSpPr/>
          <p:nvPr/>
        </p:nvSpPr>
        <p:spPr>
          <a:xfrm rot="5400000">
            <a:off x="2203977" y="2257035"/>
            <a:ext cx="657860" cy="276860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F4EF93-0F1D-408F-B125-F069E995EA9B}"/>
              </a:ext>
            </a:extLst>
          </p:cNvPr>
          <p:cNvSpPr txBox="1"/>
          <p:nvPr/>
        </p:nvSpPr>
        <p:spPr>
          <a:xfrm>
            <a:off x="2713883" y="2426103"/>
            <a:ext cx="10363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High pass filter</a:t>
            </a:r>
          </a:p>
        </p:txBody>
      </p:sp>
      <p:sp>
        <p:nvSpPr>
          <p:cNvPr id="44" name="Arrow: Right 124">
            <a:extLst>
              <a:ext uri="{FF2B5EF4-FFF2-40B4-BE49-F238E27FC236}">
                <a16:creationId xmlns:a16="http://schemas.microsoft.com/office/drawing/2014/main" id="{558D7FE3-2773-47F4-9826-F43EB45C6879}"/>
              </a:ext>
            </a:extLst>
          </p:cNvPr>
          <p:cNvSpPr/>
          <p:nvPr/>
        </p:nvSpPr>
        <p:spPr>
          <a:xfrm>
            <a:off x="3757187" y="2630249"/>
            <a:ext cx="483871" cy="140413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FF5948-B337-4ABA-AEC2-48AE7D606385}"/>
                  </a:ext>
                </a:extLst>
              </p:cNvPr>
              <p:cNvSpPr txBox="1"/>
              <p:nvPr/>
            </p:nvSpPr>
            <p:spPr>
              <a:xfrm>
                <a:off x="4255662" y="2426103"/>
                <a:ext cx="1137920" cy="9541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/>
                  <a:t>Outlier definition</a:t>
                </a:r>
              </a:p>
              <a:p>
                <a:pPr algn="ctr"/>
                <a:r>
                  <a:rPr lang="en-GB" sz="1400" dirty="0"/>
                  <a:t>Faut density &gt; 3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FF5948-B337-4ABA-AEC2-48AE7D606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662" y="2426103"/>
                <a:ext cx="1137920" cy="954107"/>
              </a:xfrm>
              <a:prstGeom prst="rect">
                <a:avLst/>
              </a:prstGeom>
              <a:blipFill rotWithShape="1">
                <a:blip r:embed="rId2"/>
                <a:stretch>
                  <a:fillRect r="-1563" b="-372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F9E955A3-AE03-4E35-A143-0379F4BC3CF4}"/>
              </a:ext>
            </a:extLst>
          </p:cNvPr>
          <p:cNvSpPr/>
          <p:nvPr/>
        </p:nvSpPr>
        <p:spPr>
          <a:xfrm>
            <a:off x="7088781" y="1656857"/>
            <a:ext cx="297180" cy="2971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Right 127">
            <a:extLst>
              <a:ext uri="{FF2B5EF4-FFF2-40B4-BE49-F238E27FC236}">
                <a16:creationId xmlns:a16="http://schemas.microsoft.com/office/drawing/2014/main" id="{C8933D4E-BB1D-41AD-AF49-0047CE14D7AE}"/>
              </a:ext>
            </a:extLst>
          </p:cNvPr>
          <p:cNvSpPr/>
          <p:nvPr/>
        </p:nvSpPr>
        <p:spPr>
          <a:xfrm>
            <a:off x="2997727" y="1707971"/>
            <a:ext cx="4081542" cy="18301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rrow: Bent-Up 128">
            <a:extLst>
              <a:ext uri="{FF2B5EF4-FFF2-40B4-BE49-F238E27FC236}">
                <a16:creationId xmlns:a16="http://schemas.microsoft.com/office/drawing/2014/main" id="{80C99A5A-5505-42FB-8A5E-2113B1B4E373}"/>
              </a:ext>
            </a:extLst>
          </p:cNvPr>
          <p:cNvSpPr/>
          <p:nvPr/>
        </p:nvSpPr>
        <p:spPr>
          <a:xfrm>
            <a:off x="6928735" y="1961333"/>
            <a:ext cx="389279" cy="780721"/>
          </a:xfrm>
          <a:prstGeom prst="bentUp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45D866-D2CE-40C2-AC27-629D2CFDB74E}"/>
              </a:ext>
            </a:extLst>
          </p:cNvPr>
          <p:cNvSpPr txBox="1"/>
          <p:nvPr/>
        </p:nvSpPr>
        <p:spPr>
          <a:xfrm>
            <a:off x="3007239" y="1464014"/>
            <a:ext cx="56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0</a:t>
            </a:r>
          </a:p>
        </p:txBody>
      </p:sp>
      <p:sp>
        <p:nvSpPr>
          <p:cNvPr id="50" name="Arrow: Right 130">
            <a:extLst>
              <a:ext uri="{FF2B5EF4-FFF2-40B4-BE49-F238E27FC236}">
                <a16:creationId xmlns:a16="http://schemas.microsoft.com/office/drawing/2014/main" id="{2091EE70-A265-472E-A7B7-BE271BCD16CE}"/>
              </a:ext>
            </a:extLst>
          </p:cNvPr>
          <p:cNvSpPr/>
          <p:nvPr/>
        </p:nvSpPr>
        <p:spPr>
          <a:xfrm>
            <a:off x="7388697" y="1711138"/>
            <a:ext cx="482600" cy="16465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E40330-34E4-48A8-B36F-B7EF3D58DACF}"/>
              </a:ext>
            </a:extLst>
          </p:cNvPr>
          <p:cNvSpPr txBox="1"/>
          <p:nvPr/>
        </p:nvSpPr>
        <p:spPr>
          <a:xfrm>
            <a:off x="5790815" y="2423833"/>
            <a:ext cx="113792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Remove outliers</a:t>
            </a:r>
          </a:p>
        </p:txBody>
      </p:sp>
      <p:sp>
        <p:nvSpPr>
          <p:cNvPr id="67" name="Arrow: Right 133">
            <a:extLst>
              <a:ext uri="{FF2B5EF4-FFF2-40B4-BE49-F238E27FC236}">
                <a16:creationId xmlns:a16="http://schemas.microsoft.com/office/drawing/2014/main" id="{5A584EDA-1AD5-422B-927D-F01176E93483}"/>
              </a:ext>
            </a:extLst>
          </p:cNvPr>
          <p:cNvSpPr/>
          <p:nvPr/>
        </p:nvSpPr>
        <p:spPr>
          <a:xfrm>
            <a:off x="5417748" y="2595981"/>
            <a:ext cx="339414" cy="158389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HP\Desktop\Figur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" t="9201" r="8582" b="11400"/>
          <a:stretch/>
        </p:blipFill>
        <p:spPr bwMode="auto">
          <a:xfrm>
            <a:off x="5601772" y="3233906"/>
            <a:ext cx="5705855" cy="291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21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MK4 and ISRA-5D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List of inputs used in all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Updated plots: Regression using the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data: Fault scanner data and Tag data PCA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Front wall temperature signals that we are averaging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Shannon Entropy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57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inputs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3586578" y="305149"/>
            <a:ext cx="85136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The inputs listed below have been used in all the analysis shown in this presentation.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70EEA-5A72-46BF-8571-B4277BC1F16E}"/>
              </a:ext>
            </a:extLst>
          </p:cNvPr>
          <p:cNvSpPr txBox="1"/>
          <p:nvPr/>
        </p:nvSpPr>
        <p:spPr>
          <a:xfrm>
            <a:off x="-116149" y="1207874"/>
            <a:ext cx="60945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dirty="0"/>
              <a:t>       'Port 1 Combustion Air Flow (combined)',</a:t>
            </a:r>
          </a:p>
          <a:p>
            <a:r>
              <a:rPr lang="en-GB" sz="1700" dirty="0"/>
              <a:t>       'Port 2 - 3 Combustion Air Flow (combined)',</a:t>
            </a:r>
          </a:p>
          <a:p>
            <a:r>
              <a:rPr lang="en-GB" sz="1700" dirty="0"/>
              <a:t>       'Port 4 - 5 Combustion Air Flow (combined)',</a:t>
            </a:r>
          </a:p>
          <a:p>
            <a:r>
              <a:rPr lang="en-GB" sz="1700" dirty="0"/>
              <a:t>       'Port 6 - 7 Combustion Air Flow (combined)',</a:t>
            </a:r>
          </a:p>
          <a:p>
            <a:r>
              <a:rPr lang="en-GB" sz="1700" dirty="0"/>
              <a:t>       'Port 8 Combustion Air Flow (combined)',</a:t>
            </a:r>
          </a:p>
          <a:p>
            <a:r>
              <a:rPr lang="en-GB" sz="1700" dirty="0"/>
              <a:t>       '200000 Front Wall Temperature Average (PV)',</a:t>
            </a:r>
          </a:p>
          <a:p>
            <a:r>
              <a:rPr lang="en-GB" sz="1700" dirty="0"/>
              <a:t>       'Regenerator Crown Temperature Port 2 (abs. difference)',</a:t>
            </a:r>
          </a:p>
          <a:p>
            <a:r>
              <a:rPr lang="en-GB" sz="1700" dirty="0"/>
              <a:t>       'Regenerator Crown Temperature Port 4 (abs. difference)',</a:t>
            </a:r>
          </a:p>
          <a:p>
            <a:r>
              <a:rPr lang="en-GB" sz="1700" dirty="0"/>
              <a:t>       'Regenerator Crown Temperature Port 6 (abs. difference)',</a:t>
            </a:r>
          </a:p>
          <a:p>
            <a:r>
              <a:rPr lang="en-GB" sz="1700" dirty="0"/>
              <a:t>       'Regenerator Crown Temperature Port 8 (abs. difference)',</a:t>
            </a:r>
          </a:p>
          <a:p>
            <a:r>
              <a:rPr lang="en-GB" sz="1700" dirty="0"/>
              <a:t>       'Regenerator Base Temperature Port 1 (abs. difference)',</a:t>
            </a:r>
          </a:p>
          <a:p>
            <a:r>
              <a:rPr lang="en-GB" sz="1700" dirty="0"/>
              <a:t>       'Regenerator Base Temperature Port 2 (abs. difference)',</a:t>
            </a:r>
          </a:p>
          <a:p>
            <a:r>
              <a:rPr lang="en-GB" sz="1700" dirty="0"/>
              <a:t>       'Regenerator Base Temperature Port 3 (abs. difference)',</a:t>
            </a:r>
          </a:p>
          <a:p>
            <a:r>
              <a:rPr lang="en-GB" sz="1700" dirty="0"/>
              <a:t>       'Regenerator Base Temperature Port 4 (abs. difference)',</a:t>
            </a:r>
          </a:p>
          <a:p>
            <a:r>
              <a:rPr lang="en-GB" sz="1700" dirty="0"/>
              <a:t>       'Regenerator Base Temperature Port 5 (abs. difference)',</a:t>
            </a:r>
          </a:p>
          <a:p>
            <a:r>
              <a:rPr lang="en-GB" sz="1700" dirty="0"/>
              <a:t>       'Regenerator Base Temperature Port 6 (abs. difference)',</a:t>
            </a:r>
          </a:p>
          <a:p>
            <a:r>
              <a:rPr lang="en-GB" sz="1700" dirty="0"/>
              <a:t>       'Regenerator Base Temperature Port 7 (abs. difference)',</a:t>
            </a:r>
          </a:p>
          <a:p>
            <a:r>
              <a:rPr lang="en-GB" sz="1700" dirty="0"/>
              <a:t>       'Regenerator Base Temperature Port 8 (abs. difference)',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ED4C4-D1D5-4FB6-9ED9-BE0EFC4D5EFD}"/>
              </a:ext>
            </a:extLst>
          </p:cNvPr>
          <p:cNvSpPr txBox="1"/>
          <p:nvPr/>
        </p:nvSpPr>
        <p:spPr>
          <a:xfrm>
            <a:off x="5592931" y="1207874"/>
            <a:ext cx="69689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 </a:t>
            </a:r>
            <a:r>
              <a:rPr lang="en-GB" sz="1700" dirty="0"/>
              <a:t>     '10425 Calculated Cullet Ratio',</a:t>
            </a:r>
          </a:p>
          <a:p>
            <a:r>
              <a:rPr lang="en-GB" sz="1700" dirty="0"/>
              <a:t>       '1950 Canal Temp. Control  Pyrometer (2)',</a:t>
            </a:r>
          </a:p>
          <a:p>
            <a:r>
              <a:rPr lang="en-GB" sz="1700" dirty="0"/>
              <a:t>       '10279 Canal Temp. Control (PV)',</a:t>
            </a:r>
          </a:p>
          <a:p>
            <a:r>
              <a:rPr lang="en-GB" sz="1700" dirty="0"/>
              <a:t>       '2922 Closed Bottom Temperature - Downstream Working End (PV)',</a:t>
            </a:r>
          </a:p>
          <a:p>
            <a:r>
              <a:rPr lang="en-GB" sz="1700" dirty="0"/>
              <a:t>       '2913 Closed Bottom Temperature - Port 1 (PV)',</a:t>
            </a:r>
          </a:p>
          <a:p>
            <a:r>
              <a:rPr lang="en-GB" sz="1700" dirty="0"/>
              <a:t>       '2918 Closed Bottom Temperature - Port 6 (PV)',</a:t>
            </a:r>
          </a:p>
          <a:p>
            <a:r>
              <a:rPr lang="en-GB" sz="1700" dirty="0"/>
              <a:t>       '2921 Closed Bottom Temperature - Upstream Working End (PV)',</a:t>
            </a:r>
          </a:p>
          <a:p>
            <a:r>
              <a:rPr lang="en-GB" sz="1700" dirty="0"/>
              <a:t>       '1650 Combustion Air Temperature Measurement’,</a:t>
            </a:r>
          </a:p>
          <a:p>
            <a:r>
              <a:rPr lang="en-GB" sz="1700" dirty="0"/>
              <a:t>       '10091 Furnace Load',</a:t>
            </a:r>
          </a:p>
          <a:p>
            <a:r>
              <a:rPr lang="en-GB" sz="1700" dirty="0"/>
              <a:t>       '15119 Furnace Pressure (PV)', '9393 Glass Level Control (OP)',</a:t>
            </a:r>
          </a:p>
          <a:p>
            <a:r>
              <a:rPr lang="en-GB" sz="1700" dirty="0"/>
              <a:t>       '7546 Open Crown Temperature - Port 1 (PV)',</a:t>
            </a:r>
          </a:p>
          <a:p>
            <a:r>
              <a:rPr lang="en-GB" sz="1700" dirty="0"/>
              <a:t>       '7746 Open Crown Temperature - Port 2 (PV)',</a:t>
            </a:r>
          </a:p>
          <a:p>
            <a:r>
              <a:rPr lang="en-GB" sz="1700" dirty="0"/>
              <a:t>       '7673 Open Crown Temperature - Port 5 (PV)',</a:t>
            </a:r>
          </a:p>
          <a:p>
            <a:r>
              <a:rPr lang="en-GB" sz="1700" dirty="0"/>
              <a:t>       '7483 Open Crown Temperature - Port 6 (PV)',</a:t>
            </a:r>
          </a:p>
          <a:p>
            <a:r>
              <a:rPr lang="en-GB" sz="1700" dirty="0"/>
              <a:t>       '10271 Open Crown Temperature - Upstream Refiner (PV)',</a:t>
            </a:r>
          </a:p>
          <a:p>
            <a:r>
              <a:rPr lang="en-GB" sz="1700" dirty="0"/>
              <a:t>       '7520 Open Crown Temperature - Upstream Working End (PV)',</a:t>
            </a:r>
          </a:p>
          <a:p>
            <a:r>
              <a:rPr lang="en-GB" sz="1700" dirty="0"/>
              <a:t>       '9400 Port 2 Gas Flow (SP)’,</a:t>
            </a:r>
          </a:p>
          <a:p>
            <a:r>
              <a:rPr lang="en-GB" sz="1700" dirty="0"/>
              <a:t>        '9282 Tweel Position',</a:t>
            </a:r>
          </a:p>
          <a:p>
            <a:r>
              <a:rPr lang="en-GB" sz="1700" dirty="0"/>
              <a:t>       '11384 </a:t>
            </a:r>
            <a:r>
              <a:rPr lang="en-GB" sz="1700" dirty="0" err="1"/>
              <a:t>Wobbe</a:t>
            </a:r>
            <a:r>
              <a:rPr lang="en-GB" sz="1700" dirty="0"/>
              <a:t> Index (Incoming Gas)'</a:t>
            </a:r>
          </a:p>
        </p:txBody>
      </p:sp>
    </p:spTree>
    <p:extLst>
      <p:ext uri="{BB962C8B-B14F-4D97-AF65-F5344CB8AC3E}">
        <p14:creationId xmlns:p14="http://schemas.microsoft.com/office/powerpoint/2010/main" val="113370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inputs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873710" y="1414857"/>
            <a:ext cx="8513685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Number of inputs  = 38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combined inputs are correlated because we are not currently eliminating them according to the correlation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the other hand, all the not combined inputs have been eliminated if they are correlated.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0275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1EC74E-BCA9-4ADE-8A96-153DC1193A29}">
  <ds:schemaRefs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c6535d9a-7d45-4ead-bb0b-dea21fd11d1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2036</Words>
  <Application>Microsoft Office PowerPoint</Application>
  <PresentationFormat>Widescreen</PresentationFormat>
  <Paragraphs>339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2_Office Theme</vt:lpstr>
      <vt:lpstr>3_Office Theme</vt:lpstr>
      <vt:lpstr>NSG Pilkington – University of Liverpool Machine Learning Project:  14/07/2021</vt:lpstr>
      <vt:lpstr>Today</vt:lpstr>
      <vt:lpstr>PowerPoint Presentation</vt:lpstr>
      <vt:lpstr>PowerPoint Presentation</vt:lpstr>
      <vt:lpstr>PowerPoint Presentation</vt:lpstr>
      <vt:lpstr>PowerPoint Presentation</vt:lpstr>
      <vt:lpstr>Today</vt:lpstr>
      <vt:lpstr>List of inputs</vt:lpstr>
      <vt:lpstr>List of inputs</vt:lpstr>
      <vt:lpstr>Inputs at training points</vt:lpstr>
      <vt:lpstr>Inputs at training points</vt:lpstr>
      <vt:lpstr>Today</vt:lpstr>
      <vt:lpstr>ISRA 5D</vt:lpstr>
      <vt:lpstr>ISRA 5D</vt:lpstr>
      <vt:lpstr>ISRA 5D</vt:lpstr>
      <vt:lpstr>ISRA 5D</vt:lpstr>
      <vt:lpstr>MK4 Data</vt:lpstr>
      <vt:lpstr>MK4 Data</vt:lpstr>
      <vt:lpstr>MK4 Data</vt:lpstr>
      <vt:lpstr>Linear Regression plot: Inputs x θ</vt:lpstr>
      <vt:lpstr>Linear Regression plot: Inputs x θ</vt:lpstr>
      <vt:lpstr>Videos uploaded to the sharepoint</vt:lpstr>
      <vt:lpstr>Today</vt:lpstr>
      <vt:lpstr>Test data: MK4</vt:lpstr>
      <vt:lpstr>Test data: MK4</vt:lpstr>
      <vt:lpstr>Test data: ISRA-5D</vt:lpstr>
      <vt:lpstr>Test data: ISRA-5D</vt:lpstr>
      <vt:lpstr>Test data: PCA tag data</vt:lpstr>
      <vt:lpstr>Test data: PCA tag data</vt:lpstr>
      <vt:lpstr>Test data: PCA tag data</vt:lpstr>
      <vt:lpstr>Test data: PCA tag data</vt:lpstr>
      <vt:lpstr>Test data: PCA tag data</vt:lpstr>
      <vt:lpstr>Test data: PCA tag data</vt:lpstr>
      <vt:lpstr>Previous training data: September - October 2019</vt:lpstr>
      <vt:lpstr>Previous training data: March 2020</vt:lpstr>
      <vt:lpstr>Today</vt:lpstr>
      <vt:lpstr>Front Wall Temperature</vt:lpstr>
      <vt:lpstr>Next actitivies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Diego Echeverria</cp:lastModifiedBy>
  <cp:revision>1454</cp:revision>
  <dcterms:created xsi:type="dcterms:W3CDTF">2020-12-01T17:36:12Z</dcterms:created>
  <dcterms:modified xsi:type="dcterms:W3CDTF">2021-07-14T17:13:59Z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